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77" r:id="rId4"/>
    <p:sldId id="278" r:id="rId5"/>
    <p:sldId id="279" r:id="rId6"/>
    <p:sldId id="265" r:id="rId7"/>
    <p:sldId id="281" r:id="rId8"/>
    <p:sldId id="27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9EE2-3769-4672-860A-932748A9D7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6319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42BF-68C6-4652-B82D-B50DD2226A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30811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54C3-40BD-4611-B860-4491648077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940942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86A5-CEC8-4CCC-A0D9-8BE3487F67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63511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3911-F182-4059-B43D-F5209A2EA3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655865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61D4-3741-4E7D-8AE9-D57AB59926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733696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C4F9-7C62-4548-87BF-31D9E0D465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94352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261F-79AB-4292-A10C-0317419D80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5515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1957-90B7-4BD2-9E0D-6D0F2AA7FC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34241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FCC7-90C7-4B96-8C50-0908AAF187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35993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38B1-4D35-4E03-AD93-2A892741BF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32064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08AC7-65CF-439D-8A76-D69276111A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92014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443231-D9AE-4718-B36D-1BC00B768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178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51" y="806134"/>
            <a:ext cx="9794904" cy="5958033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19" name="Segnaposto contenuto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7000" detail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3913" y="3099997"/>
            <a:ext cx="5400837" cy="3930354"/>
          </a:xfrm>
          <a:prstGeom prst="rect">
            <a:avLst/>
          </a:prstGeom>
          <a:noFill/>
          <a:ln>
            <a:noFill/>
          </a:ln>
          <a:effectLst>
            <a:outerShdw blurRad="76200" dist="50800" dir="5400000" sx="200000" sy="200000" algn="ctr" rotWithShape="0">
              <a:srgbClr val="000000">
                <a:alpha val="0"/>
              </a:srgbClr>
            </a:outerShdw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279" y="-347794"/>
            <a:ext cx="2778528" cy="2778528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1" y="910422"/>
            <a:ext cx="2874729" cy="2874729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9706" y="107021"/>
            <a:ext cx="8929395" cy="23237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1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0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OPERAZIONE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54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«</a:t>
            </a:r>
            <a:r>
              <a:rPr lang="it-IT" altLang="it-IT" sz="5400" b="1" i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EXIT</a:t>
            </a:r>
            <a:r>
              <a:rPr lang="it-IT" altLang="it-IT" sz="54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031013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960" y="1050149"/>
            <a:ext cx="1205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Book Antiqua" panose="02040602050305030304" pitchFamily="18" charset="0"/>
              </a:rPr>
              <a:t>ORDINANZA APPLICATIVA DI MISURE CAUTELARI NR. 1676/2021 RG. G.I.P., EMESSA IN DATA 14.09.2023 DAL TRIBUNALE – SEZ G.I.P. DI TRANI</a:t>
            </a:r>
          </a:p>
          <a:p>
            <a:pPr algn="ctr"/>
            <a:endParaRPr lang="it-IT" sz="1600" b="1" dirty="0"/>
          </a:p>
          <a:p>
            <a:pPr algn="ctr"/>
            <a:r>
              <a:rPr lang="it-IT" sz="2400" b="1" dirty="0">
                <a:latin typeface="Book Antiqua" panose="02040602050305030304" pitchFamily="18" charset="0"/>
              </a:rPr>
              <a:t>        13 misure cautelari personali</a:t>
            </a:r>
            <a:endParaRPr lang="it-IT" b="1" dirty="0">
              <a:latin typeface="Book Antiqua" panose="0204060205030503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929"/>
            <a:ext cx="1604356" cy="160435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83916" y="-42062"/>
            <a:ext cx="806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OPERAZIONE «-</a:t>
            </a:r>
            <a:r>
              <a:rPr lang="it-IT" altLang="it-IT" sz="2800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EXIT-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84619" y="2561819"/>
            <a:ext cx="2584580" cy="369332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Book Antiqua" panose="02040602050305030304" pitchFamily="18" charset="0"/>
              </a:rPr>
              <a:t>REATI CONTESTATI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4754167" y="4696910"/>
            <a:ext cx="1502483" cy="1379536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2602234" y="4282602"/>
            <a:ext cx="1472446" cy="1394487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7062903" y="4699420"/>
            <a:ext cx="1586538" cy="1440596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13729" y="5147415"/>
            <a:ext cx="1183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Book Antiqua" panose="02040602050305030304" pitchFamily="18" charset="0"/>
              </a:rPr>
              <a:t>Estorsione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696548" y="4529130"/>
            <a:ext cx="122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Book Antiqua" panose="02040602050305030304" pitchFamily="18" charset="0"/>
              </a:rPr>
              <a:t>Detenzione di sostanza stupefacente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221894" y="5030758"/>
            <a:ext cx="1419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Book Antiqua" panose="02040602050305030304" pitchFamily="18" charset="0"/>
              </a:rPr>
              <a:t>Coltivazione di sostanza stupefacente</a:t>
            </a:r>
            <a:endParaRPr lang="it-IT" sz="1400" dirty="0"/>
          </a:p>
        </p:txBody>
      </p:sp>
      <p:sp>
        <p:nvSpPr>
          <p:cNvPr id="14" name="Ovale 13"/>
          <p:cNvSpPr/>
          <p:nvPr/>
        </p:nvSpPr>
        <p:spPr bwMode="auto">
          <a:xfrm>
            <a:off x="9177180" y="4233509"/>
            <a:ext cx="1611763" cy="1542617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096802" y="4738855"/>
            <a:ext cx="17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Book Antiqua" panose="02040602050305030304" pitchFamily="18" charset="0"/>
              </a:rPr>
              <a:t>Spaccio di sostanza stupefacente</a:t>
            </a:r>
            <a:endParaRPr lang="it-IT" sz="1400" dirty="0"/>
          </a:p>
        </p:txBody>
      </p:sp>
      <p:cxnSp>
        <p:nvCxnSpPr>
          <p:cNvPr id="25" name="Connettore 2 24"/>
          <p:cNvCxnSpPr/>
          <p:nvPr/>
        </p:nvCxnSpPr>
        <p:spPr bwMode="auto">
          <a:xfrm flipH="1">
            <a:off x="3920555" y="3166267"/>
            <a:ext cx="1733807" cy="106724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 bwMode="auto">
          <a:xfrm flipH="1">
            <a:off x="5606391" y="3253855"/>
            <a:ext cx="639651" cy="1355467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 bwMode="auto">
          <a:xfrm>
            <a:off x="6832628" y="3253855"/>
            <a:ext cx="781081" cy="135742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 bwMode="auto">
          <a:xfrm>
            <a:off x="7351848" y="3281121"/>
            <a:ext cx="1825333" cy="952389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540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1" y="947539"/>
            <a:ext cx="7539134" cy="369332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Book Antiqua" panose="02040602050305030304" pitchFamily="18" charset="0"/>
              </a:rPr>
              <a:t>GRUPPO DI SPACCIATORI ANDRIESI COSÌ COMPOSTO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929"/>
            <a:ext cx="1604356" cy="160435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83916" y="-42062"/>
            <a:ext cx="806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OPERAZIONE «-</a:t>
            </a:r>
            <a:r>
              <a:rPr lang="it-IT" altLang="it-IT" sz="2800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EXIT-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</a:p>
        </p:txBody>
      </p:sp>
      <p:cxnSp>
        <p:nvCxnSpPr>
          <p:cNvPr id="34" name="Connettore 2 33"/>
          <p:cNvCxnSpPr/>
          <p:nvPr/>
        </p:nvCxnSpPr>
        <p:spPr bwMode="auto">
          <a:xfrm flipV="1">
            <a:off x="4461765" y="1978091"/>
            <a:ext cx="3878784" cy="182244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18877" y="1478575"/>
            <a:ext cx="3844050" cy="1723549"/>
          </a:xfrm>
          <a:prstGeom prst="rect">
            <a:avLst/>
          </a:prstGeom>
          <a:noFill/>
          <a:ln w="381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>
              <a:latin typeface="Book Antiqua" panose="02040602050305030304" pitchFamily="18" charset="0"/>
            </a:endParaRPr>
          </a:p>
          <a:p>
            <a:pPr algn="ctr"/>
            <a:r>
              <a:rPr lang="it-IT" b="1" dirty="0">
                <a:latin typeface="Book Antiqua" panose="02040602050305030304" pitchFamily="18" charset="0"/>
              </a:rPr>
              <a:t>2 COODRINATORI DEL GRUPPO  </a:t>
            </a:r>
          </a:p>
          <a:p>
            <a:pPr algn="ctr"/>
            <a:r>
              <a:rPr lang="it-IT" sz="1600" b="1" i="1" dirty="0">
                <a:latin typeface="Book Antiqua" panose="02040602050305030304" pitchFamily="18" charset="0"/>
              </a:rPr>
              <a:t>per i quali è stata disposta la custodia cautelare in carcere</a:t>
            </a:r>
            <a:r>
              <a:rPr lang="it-IT" b="1" dirty="0">
                <a:latin typeface="Book Antiqua" panose="02040602050305030304" pitchFamily="18" charset="0"/>
              </a:rPr>
              <a:t>:</a:t>
            </a:r>
          </a:p>
          <a:p>
            <a:pPr algn="ctr"/>
            <a:endParaRPr lang="it-IT" b="1" dirty="0">
              <a:latin typeface="Book Antiqua" panose="0204060205030503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09682" y="4502278"/>
            <a:ext cx="23597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000000"/>
                </a:solidFill>
                <a:latin typeface="Book Antiqua" panose="02040602050305030304" pitchFamily="18" charset="0"/>
                <a:ea typeface="Arial Unicode MS"/>
                <a:cs typeface="Arial Unicode MS"/>
              </a:rPr>
              <a:t>Gestivano l’ attività di coltivazione, produzione, confezionamento e successivo smercio dello stupefacente </a:t>
            </a:r>
            <a:endParaRPr lang="it-IT" sz="1400" dirty="0"/>
          </a:p>
        </p:txBody>
      </p:sp>
      <p:sp>
        <p:nvSpPr>
          <p:cNvPr id="16" name="Più 15"/>
          <p:cNvSpPr/>
          <p:nvPr/>
        </p:nvSpPr>
        <p:spPr bwMode="auto">
          <a:xfrm>
            <a:off x="927485" y="3292272"/>
            <a:ext cx="541176" cy="522515"/>
          </a:xfrm>
          <a:prstGeom prst="mathPlus">
            <a:avLst>
              <a:gd name="adj1" fmla="val 751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8876" y="3894888"/>
            <a:ext cx="2218993" cy="2062103"/>
          </a:xfrm>
          <a:prstGeom prst="rect">
            <a:avLst/>
          </a:prstGeom>
          <a:noFill/>
          <a:ln w="381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>
              <a:latin typeface="Book Antiqua" panose="02040602050305030304" pitchFamily="18" charset="0"/>
            </a:endParaRPr>
          </a:p>
          <a:p>
            <a:pPr algn="ctr"/>
            <a:r>
              <a:rPr lang="it-IT" sz="1400" b="1" dirty="0">
                <a:latin typeface="Book Antiqua" panose="02040602050305030304" pitchFamily="18" charset="0"/>
              </a:rPr>
              <a:t>1 AUTISTA E PRIMO COLLABORATORE </a:t>
            </a:r>
          </a:p>
          <a:p>
            <a:pPr algn="ctr"/>
            <a:r>
              <a:rPr lang="it-IT" sz="1400" b="1" dirty="0">
                <a:latin typeface="Book Antiqua" panose="02040602050305030304" pitchFamily="18" charset="0"/>
              </a:rPr>
              <a:t>dei due organi direttivi del gruppo</a:t>
            </a:r>
          </a:p>
          <a:p>
            <a:pPr algn="ctr"/>
            <a:endParaRPr lang="it-IT" b="1" dirty="0">
              <a:latin typeface="Book Antiqua" panose="02040602050305030304" pitchFamily="18" charset="0"/>
            </a:endParaRPr>
          </a:p>
          <a:p>
            <a:pPr algn="ctr"/>
            <a:r>
              <a:rPr lang="it-IT" sz="1200" b="1" i="1" dirty="0">
                <a:latin typeface="Book Antiqua" panose="02040602050305030304" pitchFamily="18" charset="0"/>
              </a:rPr>
              <a:t>Per il quale è stata disposta la custodia cautelare agli arresti domiciliari</a:t>
            </a:r>
          </a:p>
        </p:txBody>
      </p:sp>
      <p:cxnSp>
        <p:nvCxnSpPr>
          <p:cNvPr id="24" name="Connettore 2 23"/>
          <p:cNvCxnSpPr/>
          <p:nvPr/>
        </p:nvCxnSpPr>
        <p:spPr bwMode="auto">
          <a:xfrm>
            <a:off x="4526484" y="2488616"/>
            <a:ext cx="4468226" cy="108297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 bwMode="auto">
          <a:xfrm>
            <a:off x="8382200" y="1356494"/>
            <a:ext cx="2052622" cy="1775057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9092405" y="3179033"/>
            <a:ext cx="2449561" cy="2492796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9" name="Ovale 28"/>
          <p:cNvSpPr/>
          <p:nvPr/>
        </p:nvSpPr>
        <p:spPr bwMode="auto">
          <a:xfrm>
            <a:off x="6785048" y="4092272"/>
            <a:ext cx="2307357" cy="1916642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8382200" y="1796529"/>
            <a:ext cx="201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/>
                <a:cs typeface="Arial Unicode MS"/>
              </a:rPr>
              <a:t>procacciavano la sostanza stupefacente</a:t>
            </a:r>
            <a:endParaRPr lang="it-IT" sz="1600" dirty="0"/>
          </a:p>
        </p:txBody>
      </p:sp>
      <p:sp>
        <p:nvSpPr>
          <p:cNvPr id="32" name="Rettangolo 31"/>
          <p:cNvSpPr/>
          <p:nvPr/>
        </p:nvSpPr>
        <p:spPr>
          <a:xfrm>
            <a:off x="9190100" y="3522783"/>
            <a:ext cx="2303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/>
                <a:cs typeface="Arial Unicode MS"/>
              </a:rPr>
              <a:t>Estorcevano denaro agli acquirenti i quali, qualora incapaci di saldare i debiti di droga, erano costretti a consegnare la propria patente di guida</a:t>
            </a:r>
            <a:endParaRPr lang="it-IT" sz="1600" dirty="0"/>
          </a:p>
        </p:txBody>
      </p:sp>
      <p:cxnSp>
        <p:nvCxnSpPr>
          <p:cNvPr id="35" name="Connettore 2 34"/>
          <p:cNvCxnSpPr/>
          <p:nvPr/>
        </p:nvCxnSpPr>
        <p:spPr bwMode="auto">
          <a:xfrm>
            <a:off x="4421374" y="2948473"/>
            <a:ext cx="2520714" cy="1352939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 bwMode="auto">
          <a:xfrm>
            <a:off x="3844211" y="4502278"/>
            <a:ext cx="2565920" cy="2192206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39" name="Connettore 2 38"/>
          <p:cNvCxnSpPr/>
          <p:nvPr/>
        </p:nvCxnSpPr>
        <p:spPr bwMode="auto">
          <a:xfrm>
            <a:off x="4307768" y="3202124"/>
            <a:ext cx="532016" cy="1300154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3983915" y="4743019"/>
            <a:ext cx="23508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Book Antiqua" panose="02040602050305030304" pitchFamily="18" charset="0"/>
              </a:rPr>
              <a:t>Amministravano la c.d. “cassa comune” del denaro ricavato dalla attività di spaccio, poi destinato ai pagamenti dei pusher e all’acquisto di tutto il necessario correlato all’attività di spaccio. </a:t>
            </a:r>
          </a:p>
          <a:p>
            <a:pPr algn="ctr"/>
            <a:r>
              <a:rPr lang="it-IT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/>
                <a:cs typeface="Arial Unicode MS"/>
              </a:rPr>
              <a:t> 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177780" y="3660898"/>
            <a:ext cx="1283985" cy="307777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Book Antiqua" panose="02040602050305030304" pitchFamily="18" charset="0"/>
              </a:rPr>
              <a:t>denaro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170789" y="3222161"/>
            <a:ext cx="1343067" cy="307777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Book Antiqua" panose="02040602050305030304" pitchFamily="18" charset="0"/>
              </a:rPr>
              <a:t>estorsioni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327779" y="4094068"/>
            <a:ext cx="1197511" cy="307777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Book Antiqua" panose="02040602050305030304" pitchFamily="18" charset="0"/>
              </a:rPr>
              <a:t>coltivazione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709682" y="2160335"/>
            <a:ext cx="1363386" cy="307777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Book Antiqua" panose="02040602050305030304" pitchFamily="18" charset="0"/>
              </a:rPr>
              <a:t>acquisto droga</a:t>
            </a:r>
          </a:p>
        </p:txBody>
      </p:sp>
    </p:spTree>
    <p:extLst>
      <p:ext uri="{BB962C8B-B14F-4D97-AF65-F5344CB8AC3E}">
        <p14:creationId xmlns:p14="http://schemas.microsoft.com/office/powerpoint/2010/main" val="6235685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55507" y="1193278"/>
            <a:ext cx="7539134" cy="646331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Book Antiqua" panose="02040602050305030304" pitchFamily="18" charset="0"/>
              </a:rPr>
              <a:t>10 SPACCIATORI</a:t>
            </a:r>
          </a:p>
          <a:p>
            <a:pPr algn="ctr"/>
            <a:r>
              <a:rPr lang="it-IT" b="1" dirty="0">
                <a:latin typeface="Book Antiqua" panose="02040602050305030304" pitchFamily="18" charset="0"/>
              </a:rPr>
              <a:t> ANDRIESI di età compresa tra i 18 ed i 23 anni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929"/>
            <a:ext cx="1604356" cy="160435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83916" y="-42062"/>
            <a:ext cx="806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OPERAZIONE «-</a:t>
            </a:r>
            <a:r>
              <a:rPr lang="it-IT" altLang="it-IT" sz="2800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EXIT-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</a:p>
        </p:txBody>
      </p:sp>
      <p:cxnSp>
        <p:nvCxnSpPr>
          <p:cNvPr id="34" name="Connettore 2 33"/>
          <p:cNvCxnSpPr/>
          <p:nvPr/>
        </p:nvCxnSpPr>
        <p:spPr bwMode="auto">
          <a:xfrm flipH="1">
            <a:off x="5980921" y="1962222"/>
            <a:ext cx="3" cy="148756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3678258" y="3867077"/>
            <a:ext cx="4893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Book Antiqua" panose="02040602050305030304" pitchFamily="18" charset="0"/>
              </a:rPr>
              <a:t>Per i quali è stato disposto il </a:t>
            </a:r>
          </a:p>
          <a:p>
            <a:pPr algn="ctr"/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DIVIETO DI DIMORA NEL COMUNE DI ANDRIA</a:t>
            </a:r>
          </a:p>
          <a:p>
            <a:pPr algn="ctr"/>
            <a:r>
              <a:rPr lang="it-IT" sz="1600" dirty="0">
                <a:solidFill>
                  <a:srgbClr val="000000"/>
                </a:solidFill>
                <a:latin typeface="Book Antiqua" panose="02040602050305030304" pitchFamily="18" charset="0"/>
                <a:ea typeface="Arial Unicode MS"/>
                <a:cs typeface="Arial Unicode MS"/>
              </a:rPr>
              <a:t> </a:t>
            </a:r>
            <a:endParaRPr lang="it-IT" sz="1600" dirty="0"/>
          </a:p>
        </p:txBody>
      </p:sp>
      <p:sp>
        <p:nvSpPr>
          <p:cNvPr id="33" name="Ovale 32"/>
          <p:cNvSpPr/>
          <p:nvPr/>
        </p:nvSpPr>
        <p:spPr bwMode="auto">
          <a:xfrm>
            <a:off x="2934477" y="3715701"/>
            <a:ext cx="6092889" cy="1472305"/>
          </a:xfrm>
          <a:prstGeom prst="ellipse">
            <a:avLst/>
          </a:prstGeom>
          <a:noFill/>
          <a:ln w="254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752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929"/>
            <a:ext cx="1604356" cy="160435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83916" y="-42062"/>
            <a:ext cx="806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OPERAZIONE «-</a:t>
            </a:r>
            <a:r>
              <a:rPr lang="it-IT" altLang="it-IT" sz="2800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EXIT-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3743572" y="2910371"/>
            <a:ext cx="4893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557" y="912045"/>
            <a:ext cx="7371099" cy="5887008"/>
          </a:xfrm>
          <a:prstGeom prst="rect">
            <a:avLst/>
          </a:prstGeom>
          <a:ln w="0">
            <a:solidFill>
              <a:schemeClr val="accent4">
                <a:shade val="95000"/>
                <a:satMod val="105000"/>
              </a:schemeClr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594271" y="2593166"/>
            <a:ext cx="2841644" cy="923330"/>
          </a:xfrm>
          <a:prstGeom prst="rect">
            <a:avLst/>
          </a:prstGeom>
          <a:noFill/>
          <a:ln w="25400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Book Antiqua" panose="02040602050305030304" pitchFamily="18" charset="0"/>
              </a:rPr>
              <a:t>PRINCIPALI ZONE DI INFLUENZA DEL GRUPPO</a:t>
            </a:r>
          </a:p>
        </p:txBody>
      </p:sp>
      <p:cxnSp>
        <p:nvCxnSpPr>
          <p:cNvPr id="13" name="Connettore 2 12"/>
          <p:cNvCxnSpPr/>
          <p:nvPr/>
        </p:nvCxnSpPr>
        <p:spPr bwMode="auto">
          <a:xfrm flipV="1">
            <a:off x="3526971" y="1908303"/>
            <a:ext cx="3785206" cy="1002068"/>
          </a:xfrm>
          <a:prstGeom prst="straightConnector1">
            <a:avLst/>
          </a:prstGeom>
          <a:ln w="508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 bwMode="auto">
          <a:xfrm>
            <a:off x="7483150" y="1055451"/>
            <a:ext cx="1903041" cy="1615953"/>
          </a:xfrm>
          <a:prstGeom prst="ellipse">
            <a:avLst/>
          </a:prstGeom>
          <a:noFill/>
          <a:ln w="381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5728995" y="4926563"/>
            <a:ext cx="1583182" cy="1477233"/>
          </a:xfrm>
          <a:prstGeom prst="ellipse">
            <a:avLst/>
          </a:prstGeom>
          <a:noFill/>
          <a:ln w="381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3526971" y="3079648"/>
            <a:ext cx="2388637" cy="2024197"/>
          </a:xfrm>
          <a:prstGeom prst="straightConnector1">
            <a:avLst/>
          </a:prstGeom>
          <a:ln w="508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40" y="3686763"/>
            <a:ext cx="1978416" cy="19784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7363407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929"/>
            <a:ext cx="1604356" cy="160435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83916" y="-42062"/>
            <a:ext cx="806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OPERAZIONE «</a:t>
            </a:r>
            <a:r>
              <a:rPr lang="it-IT" altLang="it-IT" sz="2800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-EXIT-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11" name="Immagin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850" y="1388427"/>
            <a:ext cx="5048371" cy="5031555"/>
          </a:xfrm>
          <a:prstGeom prst="rect">
            <a:avLst/>
          </a:prstGeom>
          <a:ln w="25400">
            <a:solidFill>
              <a:schemeClr val="accent4">
                <a:shade val="95000"/>
                <a:satMod val="10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9799" y="1388426"/>
            <a:ext cx="3071074" cy="5031555"/>
          </a:xfrm>
          <a:prstGeom prst="rect">
            <a:avLst/>
          </a:prstGeom>
          <a:ln w="25400">
            <a:solidFill>
              <a:schemeClr val="accent4">
                <a:shade val="95000"/>
                <a:satMod val="10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17791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929"/>
            <a:ext cx="1604356" cy="160435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83916" y="-42062"/>
            <a:ext cx="806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OPERAZIONE «</a:t>
            </a:r>
            <a:r>
              <a:rPr lang="it-IT" altLang="it-IT" sz="2800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-EXIT-</a:t>
            </a:r>
            <a:r>
              <a:rPr lang="it-IT" altLang="it-IT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521" y="1073021"/>
            <a:ext cx="3165231" cy="5523722"/>
          </a:xfrm>
          <a:prstGeom prst="rect">
            <a:avLst/>
          </a:prstGeom>
          <a:ln w="25400">
            <a:solidFill>
              <a:schemeClr val="accent4">
                <a:shade val="95000"/>
                <a:satMod val="105000"/>
              </a:schemeClr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2468564" y="4485061"/>
            <a:ext cx="128208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44816" y="2197355"/>
            <a:ext cx="1576874" cy="646331"/>
          </a:xfrm>
          <a:prstGeom prst="rect">
            <a:avLst/>
          </a:prstGeom>
          <a:noFill/>
          <a:ln w="22225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/>
              <a:t>Recensioni acquirente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4019" y="1073021"/>
            <a:ext cx="3165231" cy="5673012"/>
          </a:xfrm>
          <a:prstGeom prst="rect">
            <a:avLst/>
          </a:prstGeom>
          <a:ln w="25400">
            <a:solidFill>
              <a:schemeClr val="accent4">
                <a:shade val="95000"/>
                <a:satMod val="105000"/>
              </a:schemeClr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4789079" y="3465550"/>
            <a:ext cx="1349573" cy="646331"/>
          </a:xfrm>
          <a:prstGeom prst="rect">
            <a:avLst/>
          </a:prstGeom>
          <a:noFill/>
          <a:ln w="22225">
            <a:solidFill>
              <a:schemeClr val="accent4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/>
              <a:t>Offerta acquirente</a:t>
            </a: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6224409" y="3909527"/>
            <a:ext cx="1836349" cy="17688"/>
          </a:xfrm>
          <a:prstGeom prst="straightConnector1">
            <a:avLst/>
          </a:prstGeom>
          <a:ln w="508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 bwMode="auto">
          <a:xfrm flipH="1" flipV="1">
            <a:off x="4650013" y="2519265"/>
            <a:ext cx="1488640" cy="1257"/>
          </a:xfrm>
          <a:prstGeom prst="straightConnector1">
            <a:avLst/>
          </a:prstGeom>
          <a:ln w="508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344470" y="4616707"/>
            <a:ext cx="112409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46742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:\Users\463569CD\Desktop\cast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98" t="53906" r="10677" b="10157"/>
          <a:stretch/>
        </p:blipFill>
        <p:spPr bwMode="auto">
          <a:xfrm>
            <a:off x="4079496" y="2631233"/>
            <a:ext cx="3737535" cy="2138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 descr="C:\Users\463569CD\Desktop\FOTO\cc2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175" y="877163"/>
            <a:ext cx="1835004" cy="17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483567" y="0"/>
            <a:ext cx="8929395" cy="8771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Compagnia Carabinieri di Andria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1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80375" y="4770098"/>
            <a:ext cx="2500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u="sng" dirty="0">
                <a:latin typeface="Palace Script MT" panose="030303020206070C0B05" pitchFamily="66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27105761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1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1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282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Book Antiqua</vt:lpstr>
      <vt:lpstr>Palace Script MT</vt:lpstr>
      <vt:lpstr>Verdana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Apollo Pierpaolo (Cap.)</dc:creator>
  <cp:lastModifiedBy>Filannino Savino (Mar. Ca.)</cp:lastModifiedBy>
  <cp:revision>80</cp:revision>
  <dcterms:created xsi:type="dcterms:W3CDTF">2022-10-03T05:41:31Z</dcterms:created>
  <dcterms:modified xsi:type="dcterms:W3CDTF">2023-10-02T09:13:05Z</dcterms:modified>
</cp:coreProperties>
</file>